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0" r:id="rId3"/>
    <p:sldId id="267" r:id="rId4"/>
    <p:sldId id="272" r:id="rId5"/>
    <p:sldId id="274" r:id="rId6"/>
    <p:sldId id="273" r:id="rId7"/>
    <p:sldId id="276" r:id="rId8"/>
    <p:sldId id="268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EA2"/>
    <a:srgbClr val="F9EFD7"/>
    <a:srgbClr val="FAF0A4"/>
    <a:srgbClr val="F1F9A5"/>
    <a:srgbClr val="FBF9D5"/>
    <a:srgbClr val="FEF2EC"/>
    <a:srgbClr val="FEECF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63D5-0BBF-44DF-AEBE-B70DB41BF49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01CC-D6BC-47AF-BC1D-A661D3BA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3438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96AD-D48E-4A1F-A002-F5689FC99C8B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CD26-8EE4-47FB-BD66-079C5692C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0673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F22E-E86F-4BF8-8464-D649CBD4143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D6CE-A11F-4F3E-B445-FC8C6ACF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766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3CA6-892A-4800-8D9A-756E5C82442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01DA-2CAD-4754-A7D1-2E7714539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1150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7EFD-A28C-4FF1-856B-DF09048B7342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E481-7DBE-4D95-81C8-2F73479C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50FD-CB19-4112-BAF1-F5B409A00704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0829-04DD-49BE-945F-F8060A1C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79620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8DCF-0120-4783-9022-1FF3CE9C1504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0CC9-ADAD-40E4-9711-81C82B4FC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9229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4B2-59F0-4CF9-ACCB-0192CF952924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F38C-953B-4B55-AE86-61A7036D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53049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05CB-34C5-4979-9E6A-31D6EB5B241F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C681-7E0F-46DC-A64A-74E0751A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1536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868E-938D-4203-BBAA-98FD8255897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1151-C6A7-4D10-886F-D2C8765E0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7555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6EAB-8073-4A2D-BF62-ECE524D9F48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25AC-EB73-421B-9E70-ADB3A1990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2395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6AAB24-B4FE-4359-8A8A-8C69D3D4E93B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AAE003-3DA7-4570-90D1-59DD59EE0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9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39999">
              <a:schemeClr val="tx1"/>
            </a:gs>
            <a:gs pos="70000">
              <a:srgbClr val="F1F9A5"/>
            </a:gs>
            <a:gs pos="57000">
              <a:schemeClr val="accent3">
                <a:lumMod val="40000"/>
                <a:lumOff val="60000"/>
              </a:schemeClr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05000"/>
            <a:ext cx="7086600" cy="1828800"/>
          </a:xfrm>
        </p:spPr>
        <p:txBody>
          <a:bodyPr/>
          <a:lstStyle/>
          <a:p>
            <a:pPr algn="ctr">
              <a:defRPr/>
            </a:pPr>
            <a:r>
              <a:rPr lang="bg-BG" sz="7200" i="1" dirty="0" smtClean="0">
                <a:solidFill>
                  <a:srgbClr val="FF0000"/>
                </a:solidFill>
              </a:rPr>
              <a:t>Възкресение Христово</a:t>
            </a:r>
            <a:endParaRPr lang="bg-BG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0A4"/>
            </a:gs>
            <a:gs pos="39999">
              <a:srgbClr val="FAF0A4"/>
            </a:gs>
            <a:gs pos="70000">
              <a:srgbClr val="C4D6EB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609600"/>
            <a:ext cx="4724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i="1" dirty="0" smtClean="0">
                <a:solidFill>
                  <a:srgbClr val="FF0000"/>
                </a:solidFill>
              </a:rPr>
              <a:t>Спасителят на света</a:t>
            </a:r>
            <a:endParaRPr lang="bg-BG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33600"/>
            <a:ext cx="4267200" cy="45720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200" b="1" i="1" dirty="0" smtClean="0">
                <a:solidFill>
                  <a:srgbClr val="C00000"/>
                </a:solidFill>
              </a:rPr>
              <a:t>  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200" b="1" i="1" dirty="0" smtClean="0">
                <a:solidFill>
                  <a:srgbClr val="C00000"/>
                </a:solidFill>
              </a:rPr>
              <a:t>              </a:t>
            </a:r>
            <a:r>
              <a:rPr lang="bg-BG" sz="2400" b="1" i="1" dirty="0" smtClean="0">
                <a:solidFill>
                  <a:srgbClr val="FF0000"/>
                </a:solidFill>
              </a:rPr>
              <a:t>Господ Иисус Христос се ражда на земята като човек, за да ни спаси от злото.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400" b="1" i="1" dirty="0" smtClean="0">
                <a:solidFill>
                  <a:srgbClr val="FF0000"/>
                </a:solidFill>
              </a:rPr>
              <a:t>		Затова Той се нарича Спасител.</a:t>
            </a:r>
            <a:endParaRPr lang="bg-BG" sz="2400" b="1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01900_kyriotissa_hag_soph_const_mosaic_9th_452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6482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352800" y="6324600"/>
            <a:ext cx="1227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800"/>
              <a:t>www.dialnet.unirioja.es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chemeClr val="tx1"/>
            </a:gs>
            <a:gs pos="70000">
              <a:schemeClr val="tx1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96200" cy="914400"/>
          </a:xfrm>
        </p:spPr>
        <p:txBody>
          <a:bodyPr/>
          <a:lstStyle/>
          <a:p>
            <a:pPr algn="ctr">
              <a:defRPr/>
            </a:pPr>
            <a:r>
              <a:rPr lang="bg-BG" sz="4000" i="1" dirty="0" smtClean="0">
                <a:solidFill>
                  <a:srgbClr val="FF0000"/>
                </a:solidFill>
              </a:rPr>
              <a:t>Разпятие</a:t>
            </a:r>
            <a:endParaRPr lang="bg-BG" sz="4000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8200" y="1752600"/>
            <a:ext cx="4114800" cy="4876800"/>
          </a:xfrm>
        </p:spPr>
        <p:txBody>
          <a:bodyPr/>
          <a:lstStyle/>
          <a:p>
            <a:pPr marL="73025" eaLnBrk="1" hangingPunct="1">
              <a:defRPr/>
            </a:pPr>
            <a:r>
              <a:rPr lang="bg-BG" sz="2400" i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bg-BG" sz="2400" b="1" i="1" dirty="0" smtClean="0">
                <a:solidFill>
                  <a:srgbClr val="C00000"/>
                </a:solidFill>
              </a:rPr>
              <a:t>Лошите хора не искат да слушат учението на Иисус Христос, защото Той ги разобличава за злите им дела. Те го залавят и разпъват на кръст.</a:t>
            </a:r>
            <a:endParaRPr lang="bg-BG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pa8i_1www.oodegr.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0386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6477000"/>
            <a:ext cx="887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800"/>
              <a:t>www.oodegr.co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39999">
              <a:srgbClr val="FAF0A4"/>
            </a:gs>
            <a:gs pos="70000">
              <a:srgbClr val="F9EFD7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267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400" i="1" dirty="0" smtClean="0">
                <a:solidFill>
                  <a:srgbClr val="FF0000"/>
                </a:solidFill>
              </a:rPr>
              <a:t>Възкресение</a:t>
            </a:r>
            <a:endParaRPr lang="bg-BG" sz="4400" i="1" dirty="0">
              <a:solidFill>
                <a:srgbClr val="FF0000"/>
              </a:solidFill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4038600" cy="3733800"/>
          </a:xfrm>
        </p:spPr>
        <p:txBody>
          <a:bodyPr/>
          <a:lstStyle/>
          <a:p>
            <a:pPr marL="73025" eaLnBrk="1" hangingPunct="1">
              <a:defRPr/>
            </a:pPr>
            <a:r>
              <a:rPr lang="bg-BG" sz="2200" i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bg-BG" sz="2200" b="1" i="1" dirty="0" smtClean="0">
                <a:solidFill>
                  <a:srgbClr val="C00000"/>
                </a:solidFill>
              </a:rPr>
              <a:t> Три дни след като Господ бил погребан, жените мироносици идват на Неговия гроб, но го намират празен. </a:t>
            </a:r>
          </a:p>
          <a:p>
            <a:pPr marL="73025" eaLnBrk="1" hangingPunct="1">
              <a:defRPr/>
            </a:pPr>
            <a:r>
              <a:rPr lang="bg-BG" sz="2200" b="1" i="1" dirty="0" smtClean="0">
                <a:solidFill>
                  <a:srgbClr val="C00000"/>
                </a:solidFill>
              </a:rPr>
              <a:t>     Ангел им известява</a:t>
            </a:r>
            <a:r>
              <a:rPr lang="en-US" sz="2200" b="1" i="1" dirty="0" smtClean="0">
                <a:solidFill>
                  <a:srgbClr val="C00000"/>
                </a:solidFill>
              </a:rPr>
              <a:t>, </a:t>
            </a:r>
            <a:r>
              <a:rPr lang="bg-BG" sz="2200" b="1" i="1" dirty="0" smtClean="0">
                <a:solidFill>
                  <a:srgbClr val="C00000"/>
                </a:solidFill>
              </a:rPr>
              <a:t>че Господ е възкръснал.</a:t>
            </a:r>
          </a:p>
          <a:p>
            <a:pPr marL="73025" eaLnBrk="1" hangingPunct="1">
              <a:defRPr/>
            </a:pPr>
            <a:endParaRPr lang="bg-BG" sz="2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6" name="Picture 4" descr="Copy of Мироносиц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/>
          <a:stretch>
            <a:fillRect/>
          </a:stretch>
        </p:blipFill>
        <p:spPr bwMode="auto">
          <a:xfrm>
            <a:off x="3886200" y="1143000"/>
            <a:ext cx="496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3886200" y="6172200"/>
            <a:ext cx="11255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800"/>
              <a:t>www.stprohor.org.au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311150"/>
            <a:ext cx="83058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bg-BG" sz="4000" i="1" dirty="0">
              <a:solidFill>
                <a:srgbClr val="FF0000"/>
              </a:solidFill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0" y="5181600"/>
            <a:ext cx="9144000" cy="2971800"/>
          </a:xfrm>
        </p:spPr>
        <p:txBody>
          <a:bodyPr/>
          <a:lstStyle/>
          <a:p>
            <a:pPr marL="73025" eaLnBrk="1" hangingPunct="1"/>
            <a:r>
              <a:rPr lang="bg-BG" sz="2400" b="1" i="1" smtClean="0">
                <a:solidFill>
                  <a:srgbClr val="756525"/>
                </a:solidFill>
              </a:rPr>
              <a:t>    </a:t>
            </a:r>
            <a:r>
              <a:rPr lang="bg-BG" sz="2400" b="1" i="1" smtClean="0">
                <a:solidFill>
                  <a:srgbClr val="C00000"/>
                </a:solidFill>
              </a:rPr>
              <a:t>В деня на Своето Възкресение Спасителят слиза в ада и извежда от него всички праведници, които от времето на първите хора Адам и Ева остават затворени там.</a:t>
            </a:r>
          </a:p>
          <a:p>
            <a:pPr marL="73025" eaLnBrk="1" hangingPunct="1"/>
            <a:endParaRPr lang="bg-BG" sz="2400" b="1" i="1" smtClean="0">
              <a:solidFill>
                <a:srgbClr val="756525"/>
              </a:solidFill>
            </a:endParaRPr>
          </a:p>
        </p:txBody>
      </p:sp>
      <p:pic>
        <p:nvPicPr>
          <p:cNvPr id="9220" name="Picture 3" descr="01-anonymous-christ-duomo-di-monreale-monreale-sicily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4286"/>
          <a:stretch>
            <a:fillRect/>
          </a:stretch>
        </p:blipFill>
        <p:spPr bwMode="auto">
          <a:xfrm>
            <a:off x="1806575" y="184150"/>
            <a:ext cx="5638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4724400" y="4810125"/>
            <a:ext cx="1555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/>
              <a:t>www.varvara.wordpress.com</a:t>
            </a:r>
            <a:r>
              <a:rPr lang="bg-BG"/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39999">
              <a:srgbClr val="FAF0A4"/>
            </a:gs>
            <a:gs pos="70000">
              <a:srgbClr val="F9EFD7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4267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400" i="1" dirty="0" smtClean="0">
                <a:solidFill>
                  <a:srgbClr val="FF0000"/>
                </a:solidFill>
              </a:rPr>
              <a:t>Възнесение</a:t>
            </a:r>
            <a:endParaRPr lang="bg-BG" sz="4400" i="1" dirty="0">
              <a:solidFill>
                <a:srgbClr val="FF0000"/>
              </a:solidFill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4876800" y="2209800"/>
            <a:ext cx="4267200" cy="3886200"/>
          </a:xfrm>
        </p:spPr>
        <p:txBody>
          <a:bodyPr/>
          <a:lstStyle/>
          <a:p>
            <a:pPr marL="73025" eaLnBrk="1" hangingPunct="1"/>
            <a:r>
              <a:rPr lang="bg-BG" sz="2200" b="1" i="1" smtClean="0">
                <a:solidFill>
                  <a:srgbClr val="C00000"/>
                </a:solidFill>
              </a:rPr>
              <a:t>      Възкръсналият Христос се явява на учениците си много пъти и ги поучава.      	</a:t>
            </a:r>
          </a:p>
          <a:p>
            <a:pPr marL="73025" eaLnBrk="1" hangingPunct="1"/>
            <a:r>
              <a:rPr lang="bg-BG" sz="2200" b="1" i="1" smtClean="0">
                <a:solidFill>
                  <a:srgbClr val="C00000"/>
                </a:solidFill>
              </a:rPr>
              <a:t>      На 40 –тия ден след Своето Възкресение Той се възнася на небето пред очите на голямо множество народ.</a:t>
            </a:r>
          </a:p>
          <a:p>
            <a:pPr marL="73025" eaLnBrk="1" hangingPunct="1"/>
            <a:r>
              <a:rPr lang="bg-BG" sz="2200" b="1" i="1" smtClean="0">
                <a:solidFill>
                  <a:srgbClr val="C00000"/>
                </a:solidFill>
              </a:rPr>
              <a:t>      </a:t>
            </a:r>
          </a:p>
          <a:p>
            <a:pPr marL="73025" eaLnBrk="1" hangingPunct="1"/>
            <a:endParaRPr lang="bg-BG" sz="2400" i="1" smtClean="0">
              <a:solidFill>
                <a:srgbClr val="AF9738"/>
              </a:solidFill>
            </a:endParaRPr>
          </a:p>
        </p:txBody>
      </p:sp>
      <p:pic>
        <p:nvPicPr>
          <p:cNvPr id="5" name="Picture 4" descr="36www.christianicons.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2667" r="2881" b="2667"/>
          <a:stretch>
            <a:fillRect/>
          </a:stretch>
        </p:blipFill>
        <p:spPr bwMode="auto">
          <a:xfrm>
            <a:off x="228600" y="990600"/>
            <a:ext cx="4508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05200" y="6477000"/>
            <a:ext cx="1168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800">
                <a:solidFill>
                  <a:srgbClr val="FAF0A4"/>
                </a:solidFill>
              </a:rPr>
              <a:t>www.christianicons.gr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39999">
              <a:srgbClr val="FAF0A4"/>
            </a:gs>
            <a:gs pos="70000">
              <a:srgbClr val="F9EFD7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27163"/>
            <a:ext cx="4521200" cy="5248275"/>
          </a:xfrm>
        </p:spPr>
        <p:txBody>
          <a:bodyPr/>
          <a:lstStyle/>
          <a:p>
            <a:pPr marL="73025" eaLnBrk="1" hangingPunct="1"/>
            <a:r>
              <a:rPr lang="bg-BG" sz="2200" b="1" i="1" smtClean="0">
                <a:solidFill>
                  <a:srgbClr val="C00000"/>
                </a:solidFill>
              </a:rPr>
              <a:t>  Света </a:t>
            </a:r>
            <a:r>
              <a:rPr lang="ru-RU" sz="2200" b="1" i="1" smtClean="0">
                <a:solidFill>
                  <a:srgbClr val="C00000"/>
                </a:solidFill>
              </a:rPr>
              <a:t>Мария Магдалина разпространява Христовото учение и посещава различни страни. </a:t>
            </a:r>
          </a:p>
          <a:p>
            <a:pPr marL="73025" eaLnBrk="1" hangingPunct="1"/>
            <a:r>
              <a:rPr lang="ru-RU" sz="2200" b="1" i="1" smtClean="0">
                <a:solidFill>
                  <a:srgbClr val="C00000"/>
                </a:solidFill>
              </a:rPr>
              <a:t>     Тя поднася на императора Тиберий червено яйце с думите: "Христос възкресе!" и му разказва за кръстната смърт на Господа и за Неговото Възкресение.</a:t>
            </a:r>
            <a:r>
              <a:rPr lang="bg-BG" sz="2200" b="1" i="1" smtClean="0">
                <a:solidFill>
                  <a:srgbClr val="C00000"/>
                </a:solidFill>
              </a:rPr>
              <a:t>      </a:t>
            </a:r>
          </a:p>
          <a:p>
            <a:pPr marL="73025" eaLnBrk="1" hangingPunct="1"/>
            <a:endParaRPr lang="bg-BG" sz="2400" i="1" smtClean="0">
              <a:solidFill>
                <a:srgbClr val="AF9738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505200" y="6477000"/>
            <a:ext cx="1168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sz="800">
                <a:solidFill>
                  <a:srgbClr val="FAF0A4"/>
                </a:solidFill>
              </a:rPr>
              <a:t>www.christianicons.gr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762000"/>
            <a:ext cx="4257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rgbClr val="FFC000">
                <a:alpha val="74000"/>
              </a:srgbClr>
            </a:gs>
            <a:gs pos="60000">
              <a:schemeClr val="tx1">
                <a:lumMod val="95000"/>
              </a:schemeClr>
            </a:gs>
            <a:gs pos="76000">
              <a:srgbClr val="FCBEA2"/>
            </a:gs>
            <a:gs pos="54000">
              <a:schemeClr val="tx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153400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400" i="1" dirty="0" smtClean="0">
                <a:solidFill>
                  <a:srgbClr val="FF0000"/>
                </a:solidFill>
              </a:rPr>
              <a:t>Празникът </a:t>
            </a:r>
            <a:br>
              <a:rPr lang="bg-BG" sz="4400" i="1" dirty="0" smtClean="0">
                <a:solidFill>
                  <a:srgbClr val="FF0000"/>
                </a:solidFill>
              </a:rPr>
            </a:br>
            <a:r>
              <a:rPr lang="bg-BG" sz="4400" i="1" dirty="0" smtClean="0">
                <a:solidFill>
                  <a:srgbClr val="FF0000"/>
                </a:solidFill>
              </a:rPr>
              <a:t>Възкресение Христово -  Великден</a:t>
            </a:r>
            <a:endParaRPr lang="bg-BG" sz="4400" i="1" dirty="0">
              <a:solidFill>
                <a:srgbClr val="FF0000"/>
              </a:solidFill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8001000" cy="2667000"/>
          </a:xfrm>
        </p:spPr>
        <p:txBody>
          <a:bodyPr/>
          <a:lstStyle/>
          <a:p>
            <a:pPr marL="73025" eaLnBrk="1" hangingPunct="1"/>
            <a:r>
              <a:rPr lang="bg-BG" i="1" smtClean="0">
                <a:solidFill>
                  <a:srgbClr val="756525"/>
                </a:solidFill>
              </a:rPr>
              <a:t>           </a:t>
            </a:r>
            <a:r>
              <a:rPr lang="bg-BG" sz="2400" b="1" i="1" smtClean="0">
                <a:solidFill>
                  <a:srgbClr val="C00000"/>
                </a:solidFill>
              </a:rPr>
              <a:t>Този празник се нарича Празник на празниците, Великден, защото със Своето Възкресение Бог победи смъртта</a:t>
            </a:r>
            <a:r>
              <a:rPr lang="en-US" sz="2400" b="1" i="1" smtClean="0">
                <a:solidFill>
                  <a:srgbClr val="C00000"/>
                </a:solidFill>
              </a:rPr>
              <a:t>.</a:t>
            </a:r>
          </a:p>
          <a:p>
            <a:pPr marL="73025" eaLnBrk="1" hangingPunct="1"/>
            <a:r>
              <a:rPr lang="bg-BG" sz="2400" b="1" i="1" smtClean="0">
                <a:solidFill>
                  <a:srgbClr val="C00000"/>
                </a:solidFill>
              </a:rPr>
              <a:t>        Той освободи затворените в ада праведници и на всички хора откри път за спасение и вечен живот в Божието царство.</a:t>
            </a:r>
            <a:endParaRPr lang="en-US" sz="2400" b="1" i="1" smtClean="0">
              <a:solidFill>
                <a:srgbClr val="C00000"/>
              </a:solidFill>
            </a:endParaRPr>
          </a:p>
          <a:p>
            <a:pPr marL="73025" eaLnBrk="1" hangingPunct="1"/>
            <a:endParaRPr lang="bg-BG" sz="2400" b="1" i="1" smtClean="0">
              <a:solidFill>
                <a:srgbClr val="C00000"/>
              </a:solidFill>
            </a:endParaRPr>
          </a:p>
          <a:p>
            <a:pPr marL="73025" eaLnBrk="1" hangingPunct="1"/>
            <a:r>
              <a:rPr lang="bg-BG" sz="2400" b="1" i="1" smtClean="0">
                <a:solidFill>
                  <a:srgbClr val="C00000"/>
                </a:solidFill>
              </a:rPr>
              <a:t> 	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rgbClr val="FFC000">
                <a:alpha val="74000"/>
              </a:srgbClr>
            </a:gs>
            <a:gs pos="60000">
              <a:schemeClr val="tx1">
                <a:lumMod val="95000"/>
              </a:schemeClr>
            </a:gs>
            <a:gs pos="76000">
              <a:srgbClr val="FCBEA2"/>
            </a:gs>
            <a:gs pos="54000">
              <a:schemeClr val="tx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153400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5400" i="1" dirty="0" smtClean="0">
                <a:solidFill>
                  <a:srgbClr val="FF0000"/>
                </a:solidFill>
              </a:rPr>
              <a:t>Христос възкресе!</a:t>
            </a:r>
            <a:endParaRPr lang="bg-BG" sz="54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41638"/>
            <a:ext cx="4286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720</TotalTime>
  <Words>223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Georgia</vt:lpstr>
      <vt:lpstr>Wingdings 2</vt:lpstr>
      <vt:lpstr>Wingdings</vt:lpstr>
      <vt:lpstr>Wingdings 3</vt:lpstr>
      <vt:lpstr>Calibri</vt:lpstr>
      <vt:lpstr>Apex</vt:lpstr>
      <vt:lpstr>Възкресение Христово</vt:lpstr>
      <vt:lpstr>Спасителят на света</vt:lpstr>
      <vt:lpstr>Разпятие</vt:lpstr>
      <vt:lpstr>Възкресение</vt:lpstr>
      <vt:lpstr>PowerPoint Presentation</vt:lpstr>
      <vt:lpstr>Възнесение</vt:lpstr>
      <vt:lpstr>PowerPoint Presentation</vt:lpstr>
      <vt:lpstr>Празникът  Възкресение Христово -  Великден</vt:lpstr>
      <vt:lpstr>Христос възкресе!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Благовещение</dc:title>
  <dc:creator/>
  <cp:lastModifiedBy>Ivo</cp:lastModifiedBy>
  <cp:revision>29</cp:revision>
  <dcterms:created xsi:type="dcterms:W3CDTF">2006-08-16T00:00:00Z</dcterms:created>
  <dcterms:modified xsi:type="dcterms:W3CDTF">2017-04-05T11:24:50Z</dcterms:modified>
  <cp:contentStatus/>
</cp:coreProperties>
</file>