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0" r:id="rId4"/>
    <p:sldId id="267" r:id="rId5"/>
    <p:sldId id="265" r:id="rId6"/>
    <p:sldId id="268" r:id="rId7"/>
    <p:sldId id="271" r:id="rId8"/>
    <p:sldId id="272" r:id="rId9"/>
    <p:sldId id="270" r:id="rId10"/>
    <p:sldId id="273" r:id="rId11"/>
    <p:sldId id="274" r:id="rId12"/>
    <p:sldId id="276" r:id="rId13"/>
    <p:sldId id="279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90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20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22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87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50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68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76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61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71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10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06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FFC000">
                <a:lumMod val="24000"/>
                <a:lumOff val="76000"/>
              </a:srgbClr>
            </a:gs>
            <a:gs pos="79000">
              <a:srgbClr val="FFC000">
                <a:lumMod val="77000"/>
                <a:lumOff val="23000"/>
                <a:alpha val="0"/>
              </a:srgbClr>
            </a:gs>
            <a:gs pos="100000">
              <a:schemeClr val="accent6">
                <a:lumMod val="40000"/>
                <a:lumOff val="60000"/>
                <a:alpha val="3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93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>
            <a:noAutofit/>
          </a:bodyPr>
          <a:lstStyle/>
          <a:p>
            <a:r>
              <a:rPr lang="bg-BG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Родителите на света Дева Мария са праведните Йоаким и Анна</a:t>
            </a:r>
            <a:endParaRPr lang="en-IE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8000"/>
                    </a14:imgEffect>
                    <a14:imgEffect>
                      <a14:brightnessContrast bright="12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52400"/>
            <a:ext cx="6852672" cy="5103813"/>
          </a:xfrm>
        </p:spPr>
      </p:pic>
    </p:spTree>
    <p:extLst>
      <p:ext uri="{BB962C8B-B14F-4D97-AF65-F5344CB8AC3E}">
        <p14:creationId xmlns:p14="http://schemas.microsoft.com/office/powerpoint/2010/main" xmlns="" val="22756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27"/>
          <a:stretch/>
        </p:blipFill>
        <p:spPr>
          <a:xfrm>
            <a:off x="419100" y="0"/>
            <a:ext cx="8305800" cy="548225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562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Ангелът известил на света Дева Мария благата вест, че ще стане Майка на Божия Син. Празникът на благата вест – Благовещение е на 25 март.</a:t>
            </a:r>
            <a:endParaRPr lang="en-IE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64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2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33400"/>
            <a:ext cx="4045736" cy="579715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43400" y="381000"/>
            <a:ext cx="48006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В смирение света Дева Мария отговорила: </a:t>
            </a:r>
          </a:p>
          <a:p>
            <a:pPr algn="l"/>
            <a:endParaRPr lang="bg-BG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bg-B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Ето ме, рабинята Господня. Нека ми бъде според думата ти.“</a:t>
            </a:r>
          </a:p>
          <a:p>
            <a:pPr algn="l"/>
            <a:endParaRPr lang="bg-BG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bg-B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този миг тя заченала в утробата си Божия Син, осенена </a:t>
            </a:r>
            <a:r>
              <a:rPr lang="bg-BG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със силата на Светия Дух.</a:t>
            </a:r>
            <a:endParaRPr lang="en-IE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IE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4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533400"/>
            <a:ext cx="4513384" cy="58674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76800" y="381000"/>
            <a:ext cx="41148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Девет месеца след Благовещение света Дева Мария родила Божествения Младенец.</a:t>
            </a:r>
            <a:endParaRPr lang="en-IE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5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Title 1"/>
          <p:cNvSpPr txBox="1">
            <a:spLocks noGrp="1"/>
          </p:cNvSpPr>
          <p:nvPr>
            <p:ph idx="1"/>
          </p:nvPr>
        </p:nvSpPr>
        <p:spPr>
          <a:xfrm>
            <a:off x="-76200" y="1600200"/>
            <a:ext cx="43434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Света Богородица била наред с учениците когато се събирали на молитва. Тя била с тях и на Петдесетница.</a:t>
            </a:r>
          </a:p>
          <a:p>
            <a:pPr algn="l"/>
            <a:endParaRPr lang="en-IE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1" t="2447" r="4451" b="3528"/>
          <a:stretch/>
        </p:blipFill>
        <p:spPr>
          <a:xfrm>
            <a:off x="4495800" y="228600"/>
            <a:ext cx="4445972" cy="617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48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" t="272" r="-672" b="6827"/>
          <a:stretch/>
        </p:blipFill>
        <p:spPr>
          <a:xfrm>
            <a:off x="1268906" y="3672"/>
            <a:ext cx="6758587" cy="501497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" y="4876800"/>
            <a:ext cx="91440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Света </a:t>
            </a:r>
            <a:r>
              <a:rPr lang="bg-BG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Богородица </a:t>
            </a:r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пожелала да се сбогува с Христовите ученици в последния си час </a:t>
            </a:r>
            <a:r>
              <a:rPr lang="bg-BG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 чуден </a:t>
            </a:r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начин всички те, без апостол Тома, се събрали при нея. </a:t>
            </a:r>
            <a:endParaRPr lang="en-IE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0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-228600" y="1143000"/>
            <a:ext cx="47244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Божията </a:t>
            </a:r>
            <a:r>
              <a:rPr lang="bg-BG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майка </a:t>
            </a:r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благословила апостолите, </a:t>
            </a:r>
            <a:r>
              <a:rPr lang="bg-BG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после кротко предала Богу душата </a:t>
            </a:r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bg-BG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изглеждала като заспала. </a:t>
            </a:r>
          </a:p>
          <a:p>
            <a:pPr algn="l"/>
            <a:r>
              <a:rPr lang="bg-BG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Нейната блажена смърт Църквата нарича Успение. Това е най-големият Богородичен празник и го отбелязваме на 15 август.</a:t>
            </a:r>
            <a:endParaRPr lang="en-IE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31" t="6466" r="25542" b="3855"/>
          <a:stretch/>
        </p:blipFill>
        <p:spPr>
          <a:xfrm>
            <a:off x="4457874" y="1143000"/>
            <a:ext cx="4686126" cy="50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82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3" t="2118" r="1511"/>
          <a:stretch/>
        </p:blipFill>
        <p:spPr>
          <a:xfrm>
            <a:off x="990600" y="31214"/>
            <a:ext cx="7348251" cy="4750957"/>
          </a:xfrm>
        </p:spPr>
      </p:pic>
      <p:sp>
        <p:nvSpPr>
          <p:cNvPr id="5" name="Rectangle 4"/>
          <p:cNvSpPr/>
          <p:nvPr/>
        </p:nvSpPr>
        <p:spPr>
          <a:xfrm>
            <a:off x="304800" y="5029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Когато няколко дни по-късно апостол Тома пожелал да се сбогува с Божията майка, открили гроба й празен. Света Богородица била взета на небето от своя Божествен Син.</a:t>
            </a:r>
            <a:endParaRPr lang="en-IE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4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</a:rPr>
              <a:t>Попълнете пропуснато:</a:t>
            </a:r>
            <a:endParaRPr lang="en-I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FF0000"/>
                </a:solidFill>
              </a:rPr>
              <a:t>Рождество Богородично  </a:t>
            </a:r>
            <a:r>
              <a:rPr lang="bg-BG" dirty="0" smtClean="0"/>
              <a:t>........................</a:t>
            </a:r>
          </a:p>
          <a:p>
            <a:endParaRPr lang="bg-BG" dirty="0"/>
          </a:p>
          <a:p>
            <a:r>
              <a:rPr lang="bg-BG" dirty="0" smtClean="0"/>
              <a:t>..........................................  </a:t>
            </a:r>
            <a:r>
              <a:rPr lang="bg-BG" b="1" dirty="0" smtClean="0"/>
              <a:t>21 ноември</a:t>
            </a:r>
          </a:p>
          <a:p>
            <a:endParaRPr lang="bg-BG" dirty="0"/>
          </a:p>
          <a:p>
            <a:r>
              <a:rPr lang="bg-BG" b="1" dirty="0" smtClean="0">
                <a:solidFill>
                  <a:srgbClr val="FF0000"/>
                </a:solidFill>
              </a:rPr>
              <a:t>Благовещение </a:t>
            </a:r>
            <a:r>
              <a:rPr lang="bg-BG" dirty="0" smtClean="0"/>
              <a:t>                     ........................</a:t>
            </a:r>
          </a:p>
          <a:p>
            <a:endParaRPr lang="bg-BG" dirty="0"/>
          </a:p>
          <a:p>
            <a:r>
              <a:rPr lang="bg-BG" dirty="0" smtClean="0"/>
              <a:t>...........................................  </a:t>
            </a:r>
            <a:r>
              <a:rPr lang="bg-BG" b="1" dirty="0" smtClean="0"/>
              <a:t>15 август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xmlns="" val="338359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96"/>
          <a:stretch/>
        </p:blipFill>
        <p:spPr>
          <a:xfrm>
            <a:off x="-16099" y="-26023"/>
            <a:ext cx="4543138" cy="688402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50535" y="304800"/>
            <a:ext cx="4724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Праведните Йоаким и Анна много скърбяли, защото си нямали чедо, а били вече много стари</a:t>
            </a:r>
            <a:endParaRPr lang="en-IE" sz="3200" b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bg-BG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bg-B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 </a:t>
            </a:r>
            <a:r>
              <a:rPr lang="bg-B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чул горещите им молитви и ги дарил с чедо- родила се малката Мария.</a:t>
            </a:r>
          </a:p>
          <a:p>
            <a:pPr algn="l"/>
            <a:r>
              <a:rPr lang="bg-B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l"/>
            <a:r>
              <a:rPr lang="bg-B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Рождество Богородично празнуваме на 8 септември.</a:t>
            </a:r>
          </a:p>
        </p:txBody>
      </p:sp>
    </p:spTree>
    <p:extLst>
      <p:ext uri="{BB962C8B-B14F-4D97-AF65-F5344CB8AC3E}">
        <p14:creationId xmlns:p14="http://schemas.microsoft.com/office/powerpoint/2010/main" xmlns="" val="31639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8" t="3627" r="3460" b="3037"/>
          <a:stretch/>
        </p:blipFill>
        <p:spPr bwMode="auto">
          <a:xfrm>
            <a:off x="1752600" y="33270"/>
            <a:ext cx="5638800" cy="567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392" y="5715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Светите Йоаким и Анна благодарили от сърце на Бога и отгледали Мария с много любов.</a:t>
            </a:r>
            <a:endParaRPr lang="en-IE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18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4" t="3438" r="4149" b="3389"/>
          <a:stretch/>
        </p:blipFill>
        <p:spPr>
          <a:xfrm>
            <a:off x="228600" y="450760"/>
            <a:ext cx="4021428" cy="5802732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91506" y="1219200"/>
            <a:ext cx="4652493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чудото, което Бог сторил на престарелите Йоаким и Анна, те  обещали да посветят чедото си в служба на Бога. </a:t>
            </a:r>
            <a:endParaRPr lang="en-IE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32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26262" y="381000"/>
            <a:ext cx="6793832" cy="50292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501425"/>
            <a:ext cx="917619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Като навършила три години, малката Мария била отведена от родителите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Божия храм. Този ден -</a:t>
            </a:r>
            <a:endParaRPr lang="bg-BG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Въведение Богородично празнуваме на 21 ноември.</a:t>
            </a:r>
            <a:endParaRPr lang="en-IE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04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9726" y="0"/>
            <a:ext cx="3195500" cy="687839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81000"/>
            <a:ext cx="44196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Света Дева Мария останала в храма, където пребивавала в непрестанна молитва и усърдно се трудела.</a:t>
            </a:r>
            <a:endParaRPr lang="en-IE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50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7200" y="356316"/>
            <a:ext cx="49530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Когато навършила пълнолетие, света Дева Мария трябвало да напусне храма. </a:t>
            </a:r>
          </a:p>
          <a:p>
            <a:r>
              <a:rPr lang="bg-B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Тя била сгодена за стареца Йосиф - неин родственик, който да се грижи за нея, но останала девица.</a:t>
            </a:r>
            <a:endParaRPr lang="en-IE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47" y="304800"/>
            <a:ext cx="4174753" cy="6172199"/>
          </a:xfrm>
        </p:spPr>
      </p:pic>
    </p:spTree>
    <p:extLst>
      <p:ext uri="{BB962C8B-B14F-4D97-AF65-F5344CB8AC3E}">
        <p14:creationId xmlns:p14="http://schemas.microsoft.com/office/powerpoint/2010/main" xmlns="" val="234930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51" y="390660"/>
            <a:ext cx="49530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И в дома на праведния Йосиф света Дева Мария прекарвала в труд, молитви и четене на Свещеното Писание.</a:t>
            </a:r>
            <a:endParaRPr lang="en-IE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036" y="228600"/>
            <a:ext cx="4206964" cy="629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384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0"/>
            <a:ext cx="4922661" cy="68805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11651" y="548425"/>
            <a:ext cx="3932349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 ден пред нея застанал архангел Гавриил и я благословил.</a:t>
            </a:r>
            <a:endParaRPr lang="en-IE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37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353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Родителите на света Дева Мария са праведните Йоаким и Анна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Попълнете пропуснато: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Gergana</cp:lastModifiedBy>
  <cp:revision>39</cp:revision>
  <dcterms:created xsi:type="dcterms:W3CDTF">2006-08-16T00:00:00Z</dcterms:created>
  <dcterms:modified xsi:type="dcterms:W3CDTF">2017-05-12T15:00:49Z</dcterms:modified>
</cp:coreProperties>
</file>